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Default Extension="bin" ContentType="application/vnd.openxmlformats-officedocument.presentationml.printerSettings"/>
  <Override PartName="/ppt/slideLayouts/slideLayout6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60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  <Default Extension="fntdata" ContentType="application/x-fontdata"/>
  <Override PartName="/ppt/slideLayouts/slideLayout2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slideLayouts/slideLayout64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2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6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4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75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61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Layouts/slideLayout62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Layouts/slideLayout7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Layouts/slideLayout49.xml" ContentType="application/vnd.openxmlformats-officedocument.presentationml.slideLayout+xml"/>
  <Override PartName="/ppt/slideLayouts/slideLayout68.xml" ContentType="application/vnd.openxmlformats-officedocument.presentationml.slideLayout+xml"/>
  <Override PartName="/docProps/app.xml" ContentType="application/vnd.openxmlformats-officedocument.extended-properties+xml"/>
  <Override PartName="/ppt/viewProps.xml" ContentType="application/vnd.openxmlformats-officedocument.presentationml.viewProps+xml"/>
  <Override PartName="/ppt/slideLayouts/slideLayout1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Layouts/slideLayout2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Layouts/slideLayout63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2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70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embedTrueTypeFonts="1" saveSubsetFonts="1" autoCompressPictures="0">
  <p:sldMasterIdLst>
    <p:sldMasterId id="2147483723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embeddedFontLst>
    <p:embeddedFont>
      <p:font typeface="Merriweather Light"/>
      <p:regular r:id="rId21"/>
      <p:bold r:id="rId22"/>
      <p:italic r:id="rId23"/>
      <p:boldItalic r:id="rId24"/>
    </p:embeddedFont>
    <p:embeddedFont>
      <p:font typeface="Open Sans SemiBold"/>
      <p:regular r:id="rId25"/>
      <p:bold r:id="rId26"/>
      <p:italic r:id="rId27"/>
      <p:boldItalic r:id="rId28"/>
    </p:embeddedFont>
    <p:embeddedFont>
      <p:font typeface="Open Sans Light"/>
      <p:regular r:id="rId29"/>
      <p:bold r:id="rId30"/>
      <p:italic r:id="rId31"/>
      <p:boldItalic r:id="rId32"/>
    </p:embeddedFont>
    <p:embeddedFont>
      <p:font typeface="Open Sans"/>
      <p:regular r:id="rId33"/>
      <p:bold r:id="rId34"/>
      <p:italic r:id="rId35"/>
      <p:boldItalic r:id="rId36"/>
    </p:embeddedFont>
    <p:embeddedFont>
      <p:font typeface="Nunito Sans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MasterView">
  <p:normalViewPr showOutlineIcons="0">
    <p:restoredLeft sz="15620"/>
    <p:restoredTop sz="94660"/>
  </p:normalViewPr>
  <p:slideViewPr>
    <p:cSldViewPr snapToObjects="1">
      <p:cViewPr varScale="1">
        <p:scale>
          <a:sx n="135" d="100"/>
          <a:sy n="135" d="100"/>
        </p:scale>
        <p:origin x="-120" y="-4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notesMaster" Target="notesMasters/notesMaster1.xml"/><Relationship Id="rId21" Type="http://schemas.openxmlformats.org/officeDocument/2006/relationships/font" Target="fonts/font1.fntdata"/><Relationship Id="rId22" Type="http://schemas.openxmlformats.org/officeDocument/2006/relationships/font" Target="fonts/font2.fntdata"/><Relationship Id="rId23" Type="http://schemas.openxmlformats.org/officeDocument/2006/relationships/font" Target="fonts/font3.fntdata"/><Relationship Id="rId24" Type="http://schemas.openxmlformats.org/officeDocument/2006/relationships/font" Target="fonts/font4.fntdata"/><Relationship Id="rId25" Type="http://schemas.openxmlformats.org/officeDocument/2006/relationships/font" Target="fonts/font5.fntdata"/><Relationship Id="rId26" Type="http://schemas.openxmlformats.org/officeDocument/2006/relationships/font" Target="fonts/font6.fntdata"/><Relationship Id="rId27" Type="http://schemas.openxmlformats.org/officeDocument/2006/relationships/font" Target="fonts/font7.fntdata"/><Relationship Id="rId28" Type="http://schemas.openxmlformats.org/officeDocument/2006/relationships/font" Target="fonts/font8.fntdata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font" Target="fonts/font10.fntdata"/><Relationship Id="rId31" Type="http://schemas.openxmlformats.org/officeDocument/2006/relationships/font" Target="fonts/font11.fntdata"/><Relationship Id="rId32" Type="http://schemas.openxmlformats.org/officeDocument/2006/relationships/font" Target="fonts/font12.fntdata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font" Target="fonts/font13.fntdata"/><Relationship Id="rId34" Type="http://schemas.openxmlformats.org/officeDocument/2006/relationships/font" Target="fonts/font14.fntdata"/><Relationship Id="rId35" Type="http://schemas.openxmlformats.org/officeDocument/2006/relationships/font" Target="fonts/font15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font" Target="fonts/font17.fntdata"/><Relationship Id="rId38" Type="http://schemas.openxmlformats.org/officeDocument/2006/relationships/font" Target="fonts/font18.fntdata"/><Relationship Id="rId39" Type="http://schemas.openxmlformats.org/officeDocument/2006/relationships/font" Target="fonts/font19.fntdata"/><Relationship Id="rId40" Type="http://schemas.openxmlformats.org/officeDocument/2006/relationships/font" Target="fonts/font20.fntdata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Shape 4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Shape 4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Shape 5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6" name="Shape 5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Shape 5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Shape 5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1" name="Shape 5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Shape 5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Shape 5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Shape 5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Shape 5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Shape 5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Shape 5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Shape 5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Shape 5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Shape 5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Shape 4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Shape 4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Shape 4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Shape 48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Shape 4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Shape 4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Shape 5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Shape 5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Shape 5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1" name="Shape 5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Shape 5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Shape 5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secondary brand blue back">
  <p:cSld name="TITLE_1_3">
    <p:bg>
      <p:bgPr>
        <a:solidFill>
          <a:srgbClr val="3A525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secondary blue image overlay 1">
  <p:cSld name="TITLE_1_2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54" name="Shape 54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5" name="Shape 55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secondary blue image overlay 1 1">
  <p:cSld name="TITLE_1_2_1_1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F9FCFF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59" name="Shape 59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0" name="Shape 60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2">
  <p:cSld name="SECTION_HEADER_2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4" name="Shape 64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" name="Shape 65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2 1">
  <p:cSld name="SECTION_HEADER_2_1">
    <p:bg>
      <p:bgPr>
        <a:solidFill>
          <a:srgbClr val="FF9900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70" name="Shape 70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" name="Shape 71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1">
  <p:cSld name="SECTION_HEADER_1">
    <p:bg>
      <p:bgPr>
        <a:solidFill>
          <a:srgbClr val="3A525F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75" name="Shape 75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6" name="Shape 76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section divider with vector">
  <p:cSld name="SECTION_HEADER_1_1_1_1">
    <p:bg>
      <p:bgPr>
        <a:solidFill>
          <a:srgbClr val="F8991D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rand blue section divider with vector">
  <p:cSld name="SECTION_HEADER_1_1_1_1_1">
    <p:bg>
      <p:bgPr>
        <a:solidFill>
          <a:srgbClr val="3A525F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Light section divider with vector 1">
  <p:cSld name="SECTION_HEADER_1_1_1_1_1_1">
    <p:bg>
      <p:bgPr>
        <a:solidFill>
          <a:srgbClr val="F9FCFF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000"/>
              <a:buFont typeface="Open Sans SemiBold"/>
              <a:buNone/>
              <a:defRPr sz="2000">
                <a:solidFill>
                  <a:srgbClr val="3A525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" type="tx">
  <p:cSld name="TITLE_AND_BODY">
    <p:bg>
      <p:bgPr>
        <a:solidFill>
          <a:srgbClr val="F9FCFF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FFA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 - Dark Blue">
  <p:cSld name="TITLE_AND_BODY_2">
    <p:bg>
      <p:bgPr>
        <a:solidFill>
          <a:srgbClr val="F9FCFF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secondary brand blue back 1">
  <p:cSld name="TITLE_1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Font typeface="Open Sans Light"/>
              <a:buNone/>
              <a:defRPr sz="52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title and body 1">
  <p:cSld name="TITLE_AND_BODY_2_1_2">
    <p:bg>
      <p:bgPr>
        <a:solidFill>
          <a:srgbClr val="F8991D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title and body">
  <p:cSld name="TITLE_AND_BODY_2_1_1">
    <p:bg>
      <p:bgPr>
        <a:solidFill>
          <a:srgbClr val="3A525F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Shape 108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09" name="Shape 109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">
  <p:cSld name="TITLE_AND_BODY_1">
    <p:bg>
      <p:bgPr>
        <a:solidFill>
          <a:srgbClr val="F9FCFF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 (secondary blue)">
  <p:cSld name="TITLE_AND_BODY_1_2">
    <p:bg>
      <p:bgPr>
        <a:solidFill>
          <a:srgbClr val="F9FCFF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">
  <p:cSld name="TITLE_AND_BODY_1_1">
    <p:bg>
      <p:bgPr>
        <a:solidFill>
          <a:srgbClr val="F9FCFF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 (secondary blue)">
  <p:cSld name="TITLE_AND_BODY_1_1_1">
    <p:bg>
      <p:bgPr>
        <a:solidFill>
          <a:srgbClr val="F9FCFF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with subtitle and 2 column body">
  <p:cSld name="CUSTOM">
    <p:bg>
      <p:bgPr>
        <a:solidFill>
          <a:srgbClr val="3A525F"/>
        </a:solid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Shape 14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ubTitle" idx="2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body" idx="3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with subtitle and 2 column body">
  <p:cSld name="CUSTOM_1">
    <p:bg>
      <p:bgPr>
        <a:solidFill>
          <a:srgbClr val="F8991D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Shape 149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with subtitle and 2 column body">
  <p:cSld name="CUSTOM_1_1">
    <p:bg>
      <p:bgPr>
        <a:solidFill>
          <a:srgbClr val="3A525F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Shape 15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subTitle" idx="2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body" idx="3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ne column text w/ image">
  <p:cSld name="ONE_COLUMN_TEXT">
    <p:bg>
      <p:bgPr>
        <a:solidFill>
          <a:schemeClr val="lt1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311700" y="317525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400"/>
              <a:buFont typeface="Open Sans"/>
              <a:buNone/>
              <a:defRPr sz="24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311700" y="1275925"/>
            <a:ext cx="2808000" cy="3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orange back">
  <p:cSld name="TITLE_1_2">
    <p:bg>
      <p:bgPr>
        <a:solidFill>
          <a:srgbClr val="FF9900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">
  <p:cSld name="CUSTOM_2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Shape 16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(secondary blue)">
  <p:cSld name="CUSTOM_2_3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Shape 17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Shape 17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">
  <p:cSld name="CUSTOM_2_3_2">
    <p:bg>
      <p:bgPr>
        <a:solidFill>
          <a:srgbClr val="F8991D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Shape 18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1">
  <p:cSld name="CUSTOM_2_3_2_1">
    <p:bg>
      <p:bgPr>
        <a:solidFill>
          <a:srgbClr val="3A525F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">
  <p:cSld name="CUSTOM_2">
    <p:bg>
      <p:bgPr>
        <a:solidFill>
          <a:srgbClr val="3A525F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197" name="Shape 197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48401" y="237562"/>
            <a:ext cx="2456948" cy="4668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 1">
  <p:cSld name="CUSTOM_2_3">
    <p:bg>
      <p:bgPr>
        <a:solidFill>
          <a:srgbClr val="F8991D"/>
        </a:solid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Shape 200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Shape 20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04" name="Shape 204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48401" y="237562"/>
            <a:ext cx="2456948" cy="4668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 1 1">
  <p:cSld name="CUSTOM_2_3_3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Shape 20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Shape 20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11" name="Shape 211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48401" y="237562"/>
            <a:ext cx="2456948" cy="4668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">
  <p:cSld name="CUSTOM_2_2">
    <p:bg>
      <p:bgPr>
        <a:solidFill>
          <a:srgbClr val="F8991D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Shape 214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18" name="Shape 218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7415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Shape 219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8200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 2">
  <p:cSld name="CUSTOM_2_2_2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26" name="Shape 226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7415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Shape 227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8200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 1">
  <p:cSld name="CUSTOM_2_2_1">
    <p:bg>
      <p:bgPr>
        <a:solidFill>
          <a:srgbClr val="3A525F"/>
        </a:solidFill>
        <a:effectLst/>
      </p:bgPr>
    </p:bg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Shape 230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Shape 23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34" name="Shape 234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7415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Shape 235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8200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gradient back">
  <p:cSld name="TITLE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">
  <p:cSld name="CUSTOM_2_1">
    <p:bg>
      <p:bgPr>
        <a:solidFill>
          <a:srgbClr val="F8991D"/>
        </a:solidFill>
        <a:effectLst/>
      </p:bgPr>
    </p:bg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Shape 238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42" name="Shape 242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91750" y="201450"/>
            <a:ext cx="2764986" cy="4740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1">
  <p:cSld name="CUSTOM_2_1_3">
    <p:bg>
      <p:bgPr>
        <a:solidFill>
          <a:srgbClr val="3A525F"/>
        </a:solid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Shape 24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Shape 247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48" name="Shape 248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49" name="Shape 249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91750" y="201450"/>
            <a:ext cx="2764986" cy="4740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1 1">
  <p:cSld name="CUSTOM_2_1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Shape 252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Shape 25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56" name="Shape 256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91750" y="201450"/>
            <a:ext cx="2764986" cy="4740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">
  <p:cSld name="CUSTOM_2_1_2">
    <p:bg>
      <p:bgPr>
        <a:solidFill>
          <a:srgbClr val="F8991D"/>
        </a:solid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Shape 258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13850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Shape 259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Shape 26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Shape 26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 1">
  <p:cSld name="CUSTOM_2_1_2_2">
    <p:bg>
      <p:bgPr>
        <a:solidFill>
          <a:srgbClr val="3A525F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Shape 26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Shape 26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71" name="Shape 271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13850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Shape 272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 1 1">
  <p:cSld name="CUSTOM_2_1_2_2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Shape 27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Shape 27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79" name="Shape 279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13850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Shape 280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+ Android">
  <p:cSld name="CUSTOM_2_1_2_1">
    <p:bg>
      <p:bgPr>
        <a:solidFill>
          <a:srgbClr val="F8991D"/>
        </a:solidFill>
        <a:effectLst/>
      </p:bgPr>
    </p:bg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Shape 283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Shape 28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86" name="Shape 28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87" name="Shape 287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Shape 288" descr="pixel-flo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200" y="43278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+ Android 1">
  <p:cSld name="CUSTOM_2_1_2_1_1">
    <p:bg>
      <p:bgPr>
        <a:solidFill>
          <a:srgbClr val="3A525F"/>
        </a:solid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Shape 29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Shape 29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95" name="Shape 295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Shape 296" descr="pixel-flo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200" y="43278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+ Android 1 1">
  <p:cSld name="CUSTOM_2_1_2_1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Shape 29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Shape 30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301" name="Shape 30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303" name="Shape 303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Shape 304" descr="pixel-flo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200" y="43278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">
  <p:cSld name="CUSTOM_2_1_1">
    <p:bg>
      <p:bgPr>
        <a:solidFill>
          <a:srgbClr val="3A525F"/>
        </a:solid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Shape 306" descr="ipad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031000" y="272625"/>
            <a:ext cx="3323685" cy="4465597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Shape 307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Shape 31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secondary blue image overlay">
  <p:cSld name="TITLE_1_2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2">
  <p:cSld name="CUSTOM_2_1_1_2">
    <p:bg>
      <p:bgPr>
        <a:solidFill>
          <a:srgbClr val="F8991D"/>
        </a:solid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Shape 314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Shape 31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17" name="Shape 31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318" name="Shape 318" descr="ipad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031000" y="272625"/>
            <a:ext cx="3323685" cy="4465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2 1">
  <p:cSld name="CUSTOM_2_1_1_2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Shape 32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Shape 32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323" name="Shape 32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325" name="Shape 325" descr="ipad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031000" y="272625"/>
            <a:ext cx="3323685" cy="4465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">
  <p:cSld name="CUSTOM_2_1_1_1">
    <p:bg>
      <p:bgPr>
        <a:solidFill>
          <a:srgbClr val="F8991D"/>
        </a:solidFill>
        <a:effectLst/>
      </p:bgPr>
    </p:bg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Shape 328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Shape 33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31" name="Shape 33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32" name="Shape 332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Shape 333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 1">
  <p:cSld name="CUSTOM_2_1_1_1_1">
    <p:bg>
      <p:bgPr>
        <a:solidFill>
          <a:srgbClr val="3A525F"/>
        </a:solidFill>
        <a:effectLst/>
      </p:bgPr>
    </p:bg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Shape 336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Shape 33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39" name="Shape 33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40" name="Shape 340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Shape 341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 1 1">
  <p:cSld name="CUSTOM_2_1_1_1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Shape 344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Shape 34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346" name="Shape 34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47" name="Shape 347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2857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Shape 348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">
  <p:cSld name="CUSTOM_3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Shape 352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53" name="Shape 353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Shape 354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55" name="Shape 355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Shape 356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57" name="Shape 357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500"/>
              <a:buFont typeface="Open Sans SemiBold"/>
              <a:buNone/>
              <a:defRPr sz="1500">
                <a:solidFill>
                  <a:srgbClr val="3A525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 1">
  <p:cSld name="CUSTOM_3_1">
    <p:bg>
      <p:bgPr>
        <a:solidFill>
          <a:srgbClr val="3A525F"/>
        </a:solidFill>
        <a:effectLst/>
      </p:bgPr>
    </p:bg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Shape 361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62" name="Shape 362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Shape 363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64" name="Shape 364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Shape 365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66" name="Shape 366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 1 1">
  <p:cSld name="CUSTOM_3_1_1">
    <p:bg>
      <p:bgPr>
        <a:solidFill>
          <a:srgbClr val="F8991D"/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Shape 370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71" name="Shape 371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Shape 372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73" name="Shape 373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75" name="Shape 375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">
  <p:cSld name="SECTION_TITLE_AND_DESCRIPTION">
    <p:bg>
      <p:bgPr>
        <a:solidFill>
          <a:srgbClr val="3A525F"/>
        </a:solidFill>
        <a:effectLst/>
      </p:bgPr>
    </p:bg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sp>
        <p:nvSpPr>
          <p:cNvPr id="379" name="Shape 37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80" name="Shape 380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500"/>
              <a:buFont typeface="Open Sans SemiBold"/>
              <a:buNone/>
              <a:defRPr sz="15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9pPr>
          </a:lstStyle>
          <a:p>
            <a:endParaRPr/>
          </a:p>
        </p:txBody>
      </p:sp>
      <p:sp>
        <p:nvSpPr>
          <p:cNvPr id="381" name="Shape 381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 1">
  <p:cSld name="SECTION_TITLE_AND_DESCRIPTION_1">
    <p:bg>
      <p:bgPr>
        <a:solidFill>
          <a:schemeClr val="lt1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Shape 38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6" name="Shape 386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87" name="Shape 387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light overlay">
  <p:cSld name="TITLE_1_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CFF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Font typeface="Open Sans Light"/>
              <a:buNone/>
              <a:defRPr sz="52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 1 1">
  <p:cSld name="SECTION_TITLE_AND_DESCRIPTION_1_1">
    <p:bg>
      <p:bgPr>
        <a:solidFill>
          <a:schemeClr val="lt1"/>
        </a:solidFill>
        <a:effectLst/>
      </p:bgPr>
    </p:bg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Shape 39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392" name="Shape 392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393" name="Shape 393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">
  <p:cSld name="CAPTION_ONLY">
    <p:bg>
      <p:bgPr>
        <a:solidFill>
          <a:schemeClr val="lt1"/>
        </a:solidFill>
        <a:effectLst/>
      </p:bgPr>
    </p:bg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Open Sans SemiBold"/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 1">
  <p:cSld name="CAPTION_ONLY_2">
    <p:bg>
      <p:bgPr>
        <a:solidFill>
          <a:srgbClr val="F8991D"/>
        </a:solidFill>
        <a:effectLst/>
      </p:bgPr>
    </p:bg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hape 399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500"/>
              <a:buFont typeface="Open Sans SemiBold"/>
              <a:buNone/>
              <a:defRPr sz="15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 1 1">
  <p:cSld name="CAPTION_ONLY_2_1">
    <p:bg>
      <p:bgPr>
        <a:solidFill>
          <a:srgbClr val="3A525F"/>
        </a:solidFill>
        <a:effectLst/>
      </p:bgPr>
    </p:bg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500"/>
              <a:buFont typeface="Open Sans SemiBold"/>
              <a:buNone/>
              <a:defRPr sz="15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">
  <p:cSld name="BIG_NUMBER">
    <p:bg>
      <p:bgPr>
        <a:solidFill>
          <a:srgbClr val="F9FCFF"/>
        </a:solidFill>
        <a:effectLst/>
      </p:bgPr>
    </p:bg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8991D"/>
              </a:buClr>
              <a:buSzPts val="12000"/>
              <a:buFont typeface="Open Sans"/>
              <a:buNone/>
              <a:defRPr sz="12000">
                <a:solidFill>
                  <a:srgbClr val="F8991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06" name="Shape 406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 1">
  <p:cSld name="BIG_NUMBER_1">
    <p:bg>
      <p:bgPr>
        <a:solidFill>
          <a:srgbClr val="F8991D"/>
        </a:solidFill>
        <a:effectLst/>
      </p:bgPr>
    </p:bg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  <a:defRPr sz="12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10" name="Shape 410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 1 1">
  <p:cSld name="BIG_NUMBER_1_1">
    <p:bg>
      <p:bgPr>
        <a:solidFill>
          <a:srgbClr val="3A525F"/>
        </a:solidFill>
        <a:effectLst/>
      </p:bgPr>
    </p:bg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Shape 413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  <a:defRPr sz="12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14" name="Shape 414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light" type="blank">
  <p:cSld name="BLANK">
    <p:bg>
      <p:bgPr>
        <a:solidFill>
          <a:srgbClr val="F9FCFF"/>
        </a:solidFill>
        <a:effectLst/>
      </p:bgPr>
    </p:bg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">
  <p:cSld name="BLANK_1">
    <p:bg>
      <p:bgPr>
        <a:solidFill>
          <a:srgbClr val="F8991D"/>
        </a:solidFill>
        <a:effectLst/>
      </p:bgPr>
    </p:bg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 1">
  <p:cSld name="BLANK_1_2">
    <p:bg>
      <p:bgPr>
        <a:solidFill>
          <a:srgbClr val="3A525F"/>
        </a:solidFill>
        <a:effectLst/>
      </p:bgPr>
    </p:bg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gradient overlay">
  <p:cSld name="TITLE_1_2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Shape 36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5200"/>
              <a:buFont typeface="Open Sans Light"/>
              <a:buNone/>
              <a:defRPr sz="52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000"/>
              <a:buFont typeface="Open Sans SemiBold"/>
              <a:buNone/>
              <a:defRPr sz="20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">
  <p:cSld name="BLANK_1_1">
    <p:bg>
      <p:bgPr>
        <a:solidFill>
          <a:srgbClr val="F9FCFF"/>
        </a:solid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24" name="Shape 424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5" name="Shape 425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6" name="Shape 426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427" name="Shape 427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28" name="Shape 428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1">
  <p:cSld name="BLANK_1_1_1">
    <p:bg>
      <p:bgPr>
        <a:solidFill>
          <a:srgbClr val="3A525F"/>
        </a:solidFill>
        <a:effectLst/>
      </p:bgPr>
    </p:bg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33" name="Shape 433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4" name="Shape 434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5" name="Shape 435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36" name="Shape 436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37" name="Shape 437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1 1">
  <p:cSld name="BLANK_1_1_1_1">
    <p:bg>
      <p:bgPr>
        <a:solidFill>
          <a:srgbClr val="F8991D"/>
        </a:solidFill>
        <a:effectLst/>
      </p:bgPr>
    </p:bg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41" name="Shape 441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2" name="Shape 442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3" name="Shape 443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4" name="Shape 444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45" name="Shape 445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">
  <p:cSld name="BLANK_1_1_2">
    <p:bg>
      <p:bgPr>
        <a:solidFill>
          <a:srgbClr val="F9FCFF"/>
        </a:solidFill>
        <a:effectLst/>
      </p:bgPr>
    </p:bg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7" name="Shape 44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05350" y="4738225"/>
            <a:ext cx="1097277" cy="254375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Shape 448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49" name="Shape 449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0" name="Shape 450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1" name="Shape 451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52" name="Shape 452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 2">
  <p:cSld name="BLANK_1_1_2_2">
    <p:bg>
      <p:bgPr>
        <a:solidFill>
          <a:srgbClr val="F8991D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57" name="Shape 457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8" name="Shape 458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9" name="Shape 459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60" name="Shape 460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 1">
  <p:cSld name="BLANK_1_1_2_1">
    <p:bg>
      <p:bgPr>
        <a:solidFill>
          <a:srgbClr val="3A525F"/>
        </a:solidFill>
        <a:effectLst/>
      </p:bgPr>
    </p:bg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hape 463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64" name="Shape 464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5" name="Shape 465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6" name="Shape 466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67" name="Shape 467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logo">
  <p:cSld name="TITLE_1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subTitle" idx="1"/>
          </p:nvPr>
        </p:nvSpPr>
        <p:spPr>
          <a:xfrm>
            <a:off x="311700" y="29103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image and gradient overlay 1">
  <p:cSld name="TITLE_1_2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Shape 44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48" name="Shape 48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" name="Shape 49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63" Type="http://schemas.openxmlformats.org/officeDocument/2006/relationships/slideLayout" Target="../slideLayouts/slideLayout63.xml"/><Relationship Id="rId64" Type="http://schemas.openxmlformats.org/officeDocument/2006/relationships/slideLayout" Target="../slideLayouts/slideLayout64.xml"/><Relationship Id="rId65" Type="http://schemas.openxmlformats.org/officeDocument/2006/relationships/slideLayout" Target="../slideLayouts/slideLayout65.xml"/><Relationship Id="rId66" Type="http://schemas.openxmlformats.org/officeDocument/2006/relationships/slideLayout" Target="../slideLayouts/slideLayout66.xml"/><Relationship Id="rId67" Type="http://schemas.openxmlformats.org/officeDocument/2006/relationships/slideLayout" Target="../slideLayouts/slideLayout67.xml"/><Relationship Id="rId68" Type="http://schemas.openxmlformats.org/officeDocument/2006/relationships/slideLayout" Target="../slideLayouts/slideLayout68.xml"/><Relationship Id="rId69" Type="http://schemas.openxmlformats.org/officeDocument/2006/relationships/slideLayout" Target="../slideLayouts/slideLayout69.xml"/><Relationship Id="rId50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5.xml"/><Relationship Id="rId56" Type="http://schemas.openxmlformats.org/officeDocument/2006/relationships/slideLayout" Target="../slideLayouts/slideLayout56.xml"/><Relationship Id="rId57" Type="http://schemas.openxmlformats.org/officeDocument/2006/relationships/slideLayout" Target="../slideLayouts/slideLayout57.xml"/><Relationship Id="rId58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59.xml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4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70" Type="http://schemas.openxmlformats.org/officeDocument/2006/relationships/slideLayout" Target="../slideLayouts/slideLayout70.xml"/><Relationship Id="rId71" Type="http://schemas.openxmlformats.org/officeDocument/2006/relationships/slideLayout" Target="../slideLayouts/slideLayout71.xml"/><Relationship Id="rId72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73" Type="http://schemas.openxmlformats.org/officeDocument/2006/relationships/slideLayout" Target="../slideLayouts/slideLayout73.xml"/><Relationship Id="rId74" Type="http://schemas.openxmlformats.org/officeDocument/2006/relationships/slideLayout" Target="../slideLayouts/slideLayout74.xml"/><Relationship Id="rId75" Type="http://schemas.openxmlformats.org/officeDocument/2006/relationships/slideLayout" Target="../slideLayouts/slideLayout75.xml"/><Relationship Id="rId76" Type="http://schemas.openxmlformats.org/officeDocument/2006/relationships/theme" Target="../theme/theme1.xml"/><Relationship Id="rId60" Type="http://schemas.openxmlformats.org/officeDocument/2006/relationships/slideLayout" Target="../slideLayouts/slideLayout60.xml"/><Relationship Id="rId61" Type="http://schemas.openxmlformats.org/officeDocument/2006/relationships/slideLayout" Target="../slideLayouts/slideLayout61.xml"/><Relationship Id="rId62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3" r:id="rId56"/>
    <p:sldLayoutId id="2147483704" r:id="rId57"/>
    <p:sldLayoutId id="2147483705" r:id="rId58"/>
    <p:sldLayoutId id="2147483706" r:id="rId59"/>
    <p:sldLayoutId id="2147483707" r:id="rId60"/>
    <p:sldLayoutId id="2147483708" r:id="rId61"/>
    <p:sldLayoutId id="2147483709" r:id="rId62"/>
    <p:sldLayoutId id="2147483710" r:id="rId63"/>
    <p:sldLayoutId id="2147483711" r:id="rId64"/>
    <p:sldLayoutId id="2147483712" r:id="rId65"/>
    <p:sldLayoutId id="2147483713" r:id="rId66"/>
    <p:sldLayoutId id="2147483714" r:id="rId67"/>
    <p:sldLayoutId id="2147483715" r:id="rId68"/>
    <p:sldLayoutId id="2147483716" r:id="rId69"/>
    <p:sldLayoutId id="2147483717" r:id="rId70"/>
    <p:sldLayoutId id="2147483718" r:id="rId71"/>
    <p:sldLayoutId id="2147483719" r:id="rId72"/>
    <p:sldLayoutId id="2147483720" r:id="rId73"/>
    <p:sldLayoutId id="2147483721" r:id="rId74"/>
    <p:sldLayoutId id="2147483722" r:id="rId7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hyperlink" Target="https://calendly.com/andrewbizapps" TargetMode="External"/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alendly.com/andrewbizapps" TargetMode="External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hyperlink" Target="https://calendly.com/andrewbizapps" TargetMode="External"/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dr.salesloft.com/c/57915346-b979-4b88-92ef-112f2bb9b13a/aHR0cDovL3d3dy5iaXpuZXNzYXBwcy5jb20v/www-biznessapps-com" TargetMode="External"/><Relationship Id="rId4" Type="http://schemas.openxmlformats.org/officeDocument/2006/relationships/hyperlink" Target="https://calendly.com/andrewbizapps" TargetMode="External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Sales Cadence</a:t>
            </a:r>
            <a:endParaRPr>
              <a:solidFill>
                <a:srgbClr val="F9FCFF"/>
              </a:solidFill>
            </a:endParaRPr>
          </a:p>
        </p:txBody>
      </p:sp>
      <p:sp>
        <p:nvSpPr>
          <p:cNvPr id="473" name="Shape 47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How To Get Appointments With Cold Emails For Warm Phone Calls</a:t>
            </a:r>
            <a:endParaRPr>
              <a:solidFill>
                <a:schemeClr val="lt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Shape 538"/>
          <p:cNvSpPr txBox="1">
            <a:spLocks noGrp="1"/>
          </p:cNvSpPr>
          <p:nvPr>
            <p:ph type="title"/>
          </p:nvPr>
        </p:nvSpPr>
        <p:spPr>
          <a:xfrm>
            <a:off x="463425" y="3084675"/>
            <a:ext cx="4045200" cy="7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7</a:t>
            </a:r>
            <a:endParaRPr/>
          </a:p>
        </p:txBody>
      </p:sp>
      <p:sp>
        <p:nvSpPr>
          <p:cNvPr id="539" name="Shape 539"/>
          <p:cNvSpPr txBox="1">
            <a:spLocks noGrp="1"/>
          </p:cNvSpPr>
          <p:nvPr>
            <p:ph type="subTitle" idx="1"/>
          </p:nvPr>
        </p:nvSpPr>
        <p:spPr>
          <a:xfrm>
            <a:off x="492450" y="3821975"/>
            <a:ext cx="40452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Day 12 - Straight to the point email</a:t>
            </a:r>
            <a:endParaRPr/>
          </a:p>
        </p:txBody>
      </p:sp>
      <p:pic>
        <p:nvPicPr>
          <p:cNvPr id="540" name="Shape 540" descr="target.png"/>
          <p:cNvPicPr preferRelativeResize="0"/>
          <p:nvPr/>
        </p:nvPicPr>
        <p:blipFill rotWithShape="1">
          <a:blip r:embed="rId3">
            <a:alphaModFix/>
          </a:blip>
          <a:srcRect l="2530" r="3031"/>
          <a:stretch/>
        </p:blipFill>
        <p:spPr>
          <a:xfrm>
            <a:off x="463425" y="881125"/>
            <a:ext cx="2324452" cy="2192249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Shape 541"/>
          <p:cNvSpPr txBox="1"/>
          <p:nvPr/>
        </p:nvSpPr>
        <p:spPr>
          <a:xfrm>
            <a:off x="4732875" y="102600"/>
            <a:ext cx="4320900" cy="49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Email Subject: Straight to the point</a:t>
            </a: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Hi {{company}},</a:t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I’ve reached out to you in the past, but I understand that nobody likes being ambushed with random emails. The truth is, I really believe you’d be interested in how we can help you grow your business. In the interest of efficiency, I’ve removed all the fluff from my previous emails:</a:t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We’re Bizness Apps.</a:t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We help your small business get more customers.</a:t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We do it better than anyone else.</a:t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HOW?</a:t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1. We create custom mobile apps for your customers.</a:t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2. Our mobile apps help you get more online reviews.</a:t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3. Our mobile apps help increase your social media activity online.</a:t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4. Our mobile apps can increase customer loyalty.</a:t>
            </a:r>
            <a:b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 b="1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5. We give you insights to really understand that what we do is working.</a:t>
            </a:r>
            <a:endParaRPr sz="8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At first glance, I’m 92.8% confident that we’d create immediate value for your business. Let me know when you’re free to chat — I need that other 7.2% of confirmation from you.</a:t>
            </a:r>
            <a:endParaRPr sz="8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Schedule a 15-minute meeting with me here: </a:t>
            </a:r>
            <a:r>
              <a:rPr lang="en" sz="800" u="sng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https://calendly.com/andrewbizapps</a:t>
            </a: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8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Thanks!</a:t>
            </a:r>
            <a:endParaRPr sz="8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endParaRPr sz="800" b="1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Shape 546"/>
          <p:cNvSpPr txBox="1">
            <a:spLocks noGrp="1"/>
          </p:cNvSpPr>
          <p:nvPr>
            <p:ph type="title"/>
          </p:nvPr>
        </p:nvSpPr>
        <p:spPr>
          <a:xfrm>
            <a:off x="387225" y="1982900"/>
            <a:ext cx="4045200" cy="72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9FCFF"/>
                </a:solidFill>
              </a:rPr>
              <a:t>Step 8</a:t>
            </a:r>
            <a:endParaRPr>
              <a:solidFill>
                <a:srgbClr val="F9FCFF"/>
              </a:solidFill>
            </a:endParaRPr>
          </a:p>
        </p:txBody>
      </p:sp>
      <p:sp>
        <p:nvSpPr>
          <p:cNvPr id="547" name="Shape 547"/>
          <p:cNvSpPr txBox="1">
            <a:spLocks noGrp="1"/>
          </p:cNvSpPr>
          <p:nvPr>
            <p:ph type="subTitle" idx="4294967295"/>
          </p:nvPr>
        </p:nvSpPr>
        <p:spPr>
          <a:xfrm>
            <a:off x="416250" y="2720200"/>
            <a:ext cx="40452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9FCFF"/>
                </a:solidFill>
              </a:rPr>
              <a:t>Day 14 - Phone Call Follow Up #3</a:t>
            </a:r>
            <a:endParaRPr>
              <a:solidFill>
                <a:srgbClr val="F9FCFF"/>
              </a:solidFill>
            </a:endParaRPr>
          </a:p>
        </p:txBody>
      </p:sp>
      <p:pic>
        <p:nvPicPr>
          <p:cNvPr id="548" name="Shape 548" descr="phone-call-on-ligh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3175" y="412500"/>
            <a:ext cx="3514548" cy="4318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Shape 553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Real Results</a:t>
            </a:r>
            <a:endParaRPr/>
          </a:p>
        </p:txBody>
      </p:sp>
      <p:pic>
        <p:nvPicPr>
          <p:cNvPr id="554" name="Shape 5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7463" y="1309625"/>
            <a:ext cx="7089078" cy="37082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Shape 559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Real Results</a:t>
            </a:r>
            <a:endParaRPr/>
          </a:p>
        </p:txBody>
      </p:sp>
      <p:pic>
        <p:nvPicPr>
          <p:cNvPr id="560" name="Shape 5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438" y="1187400"/>
            <a:ext cx="8806290" cy="39460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Shape 565"/>
          <p:cNvSpPr txBox="1">
            <a:spLocks noGrp="1"/>
          </p:cNvSpPr>
          <p:nvPr>
            <p:ph type="title"/>
          </p:nvPr>
        </p:nvSpPr>
        <p:spPr>
          <a:xfrm>
            <a:off x="387225" y="2208750"/>
            <a:ext cx="4045200" cy="72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9FCFF"/>
                </a:solidFill>
              </a:rPr>
              <a:t>Proven to Work,</a:t>
            </a:r>
            <a:endParaRPr>
              <a:solidFill>
                <a:srgbClr val="F9FC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9FCFF"/>
                </a:solidFill>
              </a:rPr>
              <a:t>Action Needed!</a:t>
            </a:r>
            <a:endParaRPr>
              <a:solidFill>
                <a:srgbClr val="F9FCFF"/>
              </a:solidFill>
            </a:endParaRPr>
          </a:p>
        </p:txBody>
      </p:sp>
      <p:pic>
        <p:nvPicPr>
          <p:cNvPr id="566" name="Shape 566" descr="action-neede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2425" y="901313"/>
            <a:ext cx="4406776" cy="3340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Shape 571"/>
          <p:cNvSpPr txBox="1">
            <a:spLocks noGrp="1"/>
          </p:cNvSpPr>
          <p:nvPr>
            <p:ph type="title"/>
          </p:nvPr>
        </p:nvSpPr>
        <p:spPr>
          <a:xfrm>
            <a:off x="463425" y="3473675"/>
            <a:ext cx="4045200" cy="7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Follow Up </a:t>
            </a:r>
            <a:br>
              <a:rPr lang="en"/>
            </a:br>
            <a:r>
              <a:rPr lang="en"/>
              <a:t>Phone Example </a:t>
            </a:r>
            <a:endParaRPr/>
          </a:p>
        </p:txBody>
      </p:sp>
      <p:pic>
        <p:nvPicPr>
          <p:cNvPr id="572" name="Shape 572" descr="example-call.png"/>
          <p:cNvPicPr preferRelativeResize="0"/>
          <p:nvPr/>
        </p:nvPicPr>
        <p:blipFill rotWithShape="1">
          <a:blip r:embed="rId3">
            <a:alphaModFix/>
          </a:blip>
          <a:srcRect t="2848" b="2838"/>
          <a:stretch/>
        </p:blipFill>
        <p:spPr>
          <a:xfrm>
            <a:off x="387775" y="794675"/>
            <a:ext cx="2324452" cy="2192248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Shape 573"/>
          <p:cNvSpPr txBox="1"/>
          <p:nvPr/>
        </p:nvSpPr>
        <p:spPr>
          <a:xfrm>
            <a:off x="4808525" y="251750"/>
            <a:ext cx="4153800" cy="46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Goal: See if they received email &amp; schedule demo</a:t>
            </a:r>
            <a:endParaRPr sz="18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Hello,</a:t>
            </a:r>
            <a:endParaRPr sz="18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My name is Andrew Gazdecki and I'm following up on 2 emails I've sent you guys. Is there anyone available I can speak to who may have received my emails?</a:t>
            </a:r>
            <a:endParaRPr sz="18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YES</a:t>
            </a: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 - OK great! The detailed report put together goes over where you rank in reviews, social media, online presence, and more. Do you have 15-minutes we can put on the calendar so I can go over the report in person or over the phone?</a:t>
            </a:r>
            <a:endParaRPr sz="18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NO</a:t>
            </a: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 - OK no problem. Do you know who the best person I should be reaching out to is? Or is there a better time for me to call to find the right person?</a:t>
            </a:r>
            <a:endParaRPr sz="18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#1</a:t>
            </a:r>
            <a:endParaRPr/>
          </a:p>
        </p:txBody>
      </p:sp>
      <p:sp>
        <p:nvSpPr>
          <p:cNvPr id="579" name="Shape 579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78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Your main goal right now is to get </a:t>
            </a:r>
            <a:br>
              <a:rPr lang="en"/>
            </a:br>
            <a:r>
              <a:rPr lang="en"/>
              <a:t>appointments with small businesses.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 txBox="1">
            <a:spLocks noGrp="1"/>
          </p:cNvSpPr>
          <p:nvPr>
            <p:ph type="title"/>
          </p:nvPr>
        </p:nvSpPr>
        <p:spPr>
          <a:xfrm>
            <a:off x="265500" y="1830600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Follow Up Calling Best Practices</a:t>
            </a:r>
            <a:endParaRPr/>
          </a:p>
        </p:txBody>
      </p:sp>
      <p:sp>
        <p:nvSpPr>
          <p:cNvPr id="585" name="Shape 585"/>
          <p:cNvSpPr txBox="1">
            <a:spLocks noGrp="1"/>
          </p:cNvSpPr>
          <p:nvPr>
            <p:ph type="body" idx="2"/>
          </p:nvPr>
        </p:nvSpPr>
        <p:spPr>
          <a:xfrm>
            <a:off x="4705500" y="715500"/>
            <a:ext cx="4166100" cy="371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797979"/>
              </a:buClr>
              <a:buSzPts val="1400"/>
              <a:buAutoNum type="arabicPeriod"/>
            </a:pPr>
            <a:r>
              <a:rPr lang="en" sz="1400">
                <a:solidFill>
                  <a:srgbClr val="797979"/>
                </a:solidFill>
              </a:rPr>
              <a:t>Be brief with your message</a:t>
            </a:r>
            <a:endParaRPr sz="1400">
              <a:solidFill>
                <a:schemeClr val="dk2"/>
              </a:solidFill>
            </a:endParaRPr>
          </a:p>
          <a:p>
            <a:pPr marL="457200" lvl="0" indent="-317500" rtl="0">
              <a:lnSpc>
                <a:spcPct val="170000"/>
              </a:lnSpc>
              <a:spcBef>
                <a:spcPts val="3000"/>
              </a:spcBef>
              <a:spcAft>
                <a:spcPts val="0"/>
              </a:spcAft>
              <a:buClr>
                <a:srgbClr val="797979"/>
              </a:buClr>
              <a:buSzPts val="1400"/>
              <a:buAutoNum type="arabicPeriod"/>
            </a:pPr>
            <a:r>
              <a:rPr lang="en" sz="1400">
                <a:solidFill>
                  <a:srgbClr val="797979"/>
                </a:solidFill>
              </a:rPr>
              <a:t>Leave voicemails under 20-seconds</a:t>
            </a:r>
            <a:endParaRPr sz="1400">
              <a:solidFill>
                <a:schemeClr val="dk2"/>
              </a:solidFill>
            </a:endParaRPr>
          </a:p>
          <a:p>
            <a:pPr marL="457200" lvl="0" indent="-317500" rtl="0">
              <a:lnSpc>
                <a:spcPct val="170000"/>
              </a:lnSpc>
              <a:spcBef>
                <a:spcPts val="3000"/>
              </a:spcBef>
              <a:spcAft>
                <a:spcPts val="0"/>
              </a:spcAft>
              <a:buClr>
                <a:srgbClr val="797979"/>
              </a:buClr>
              <a:buSzPts val="1400"/>
              <a:buAutoNum type="arabicPeriod"/>
            </a:pPr>
            <a:r>
              <a:rPr lang="en" sz="1400">
                <a:solidFill>
                  <a:srgbClr val="797979"/>
                </a:solidFill>
              </a:rPr>
              <a:t>Ask for the right person and if they’re not available ask for their contact information. Then continue to follow!</a:t>
            </a:r>
            <a:endParaRPr sz="1400">
              <a:solidFill>
                <a:schemeClr val="dk2"/>
              </a:solidFill>
            </a:endParaRPr>
          </a:p>
          <a:p>
            <a:pPr marL="457200" lvl="0" indent="-317500" rtl="0">
              <a:lnSpc>
                <a:spcPct val="170000"/>
              </a:lnSpc>
              <a:spcBef>
                <a:spcPts val="3000"/>
              </a:spcBef>
              <a:spcAft>
                <a:spcPts val="0"/>
              </a:spcAft>
              <a:buClr>
                <a:srgbClr val="797979"/>
              </a:buClr>
              <a:buSzPts val="1400"/>
              <a:buAutoNum type="arabicPeriod"/>
            </a:pPr>
            <a:r>
              <a:rPr lang="en" sz="1400">
                <a:solidFill>
                  <a:srgbClr val="797979"/>
                </a:solidFill>
              </a:rPr>
              <a:t>Remember you are not selling anything at this point</a:t>
            </a:r>
            <a:endParaRPr sz="1400">
              <a:solidFill>
                <a:schemeClr val="dk2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 sz="1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Shape 590"/>
          <p:cNvSpPr txBox="1">
            <a:spLocks noGrp="1"/>
          </p:cNvSpPr>
          <p:nvPr>
            <p:ph type="subTitle" idx="1"/>
          </p:nvPr>
        </p:nvSpPr>
        <p:spPr>
          <a:xfrm>
            <a:off x="311700" y="29103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Mobile Apps For Business Made Easy.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 txBox="1">
            <a:spLocks noGrp="1"/>
          </p:cNvSpPr>
          <p:nvPr>
            <p:ph type="title"/>
          </p:nvPr>
        </p:nvSpPr>
        <p:spPr>
          <a:xfrm>
            <a:off x="311700" y="745950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78%</a:t>
            </a:r>
            <a:endParaRPr/>
          </a:p>
        </p:txBody>
      </p:sp>
      <p:sp>
        <p:nvSpPr>
          <p:cNvPr id="479" name="Shape 479"/>
          <p:cNvSpPr txBox="1">
            <a:spLocks noGrp="1"/>
          </p:cNvSpPr>
          <p:nvPr>
            <p:ph type="title" idx="2"/>
          </p:nvPr>
        </p:nvSpPr>
        <p:spPr>
          <a:xfrm>
            <a:off x="311650" y="2561075"/>
            <a:ext cx="8520600" cy="168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Seventy-eight percent of decision-makers</a:t>
            </a:r>
            <a:br>
              <a:rPr lang="en"/>
            </a:br>
            <a:r>
              <a:rPr lang="en"/>
              <a:t>have taken an appointment or attended</a:t>
            </a:r>
            <a:br>
              <a:rPr lang="en"/>
            </a:br>
            <a:r>
              <a:rPr lang="en"/>
              <a:t>an event that came from an email or cold call.</a:t>
            </a:r>
            <a:br>
              <a:rPr lang="en"/>
            </a:br>
            <a:r>
              <a:rPr lang="en" sz="2000">
                <a:solidFill>
                  <a:srgbClr val="3A525F"/>
                </a:solidFill>
              </a:rPr>
              <a:t>Takeaway: Emails and cold calls work.</a:t>
            </a:r>
            <a:r>
              <a:rPr lang="en"/>
              <a:t> </a:t>
            </a:r>
            <a:endParaRPr/>
          </a:p>
        </p:txBody>
      </p:sp>
      <p:sp>
        <p:nvSpPr>
          <p:cNvPr id="480" name="Shape 480"/>
          <p:cNvSpPr txBox="1"/>
          <p:nvPr/>
        </p:nvSpPr>
        <p:spPr>
          <a:xfrm>
            <a:off x="75650" y="4610275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 i="1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[Source: DiscoverOrg]</a:t>
            </a:r>
            <a:endParaRPr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hape 48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Bizness Apps Sales Process</a:t>
            </a:r>
            <a:endParaRPr/>
          </a:p>
        </p:txBody>
      </p:sp>
      <p:sp>
        <p:nvSpPr>
          <p:cNvPr id="486" name="Shape 486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Get emails through by searching Yelp or Google reviews, calling, or website</a:t>
            </a:r>
            <a:endParaRPr/>
          </a:p>
        </p:txBody>
      </p:sp>
      <p:sp>
        <p:nvSpPr>
          <p:cNvPr id="487" name="Shape 487"/>
          <p:cNvSpPr txBox="1">
            <a:spLocks noGrp="1"/>
          </p:cNvSpPr>
          <p:nvPr>
            <p:ph type="body" idx="2"/>
          </p:nvPr>
        </p:nvSpPr>
        <p:spPr>
          <a:xfrm>
            <a:off x="4889200" y="453425"/>
            <a:ext cx="4045200" cy="39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2"/>
                </a:solidFill>
              </a:rPr>
              <a:t>Step 1</a:t>
            </a:r>
            <a:r>
              <a:rPr lang="en">
                <a:solidFill>
                  <a:schemeClr val="dk2"/>
                </a:solidFill>
              </a:rPr>
              <a:t>​: Day 1 - Intro Email (PROVIDE VALUE!)</a:t>
            </a:r>
            <a:endParaRPr>
              <a:solidFill>
                <a:schemeClr val="dk2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2"/>
                </a:solidFill>
              </a:rPr>
              <a:t>Step 2</a:t>
            </a:r>
            <a:r>
              <a:rPr lang="en">
                <a:solidFill>
                  <a:schemeClr val="dk2"/>
                </a:solidFill>
              </a:rPr>
              <a:t>​: Day 3 - Follow Up Email (PROVIDE VALUE!)</a:t>
            </a:r>
            <a:endParaRPr>
              <a:solidFill>
                <a:schemeClr val="dk2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2"/>
                </a:solidFill>
              </a:rPr>
              <a:t>Step 3</a:t>
            </a:r>
            <a:r>
              <a:rPr lang="en">
                <a:solidFill>
                  <a:schemeClr val="dk2"/>
                </a:solidFill>
              </a:rPr>
              <a:t>​: Day 5 - Phone Call Follow Up #1 </a:t>
            </a:r>
            <a:endParaRPr>
              <a:solidFill>
                <a:schemeClr val="dk2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2"/>
                </a:solidFill>
              </a:rPr>
              <a:t>Step 4</a:t>
            </a:r>
            <a:r>
              <a:rPr lang="en">
                <a:solidFill>
                  <a:schemeClr val="dk2"/>
                </a:solidFill>
              </a:rPr>
              <a:t>​: Day 7 - Follow Up Email (PROVIDE VALUE!)</a:t>
            </a:r>
            <a:endParaRPr>
              <a:solidFill>
                <a:schemeClr val="dk2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2"/>
                </a:solidFill>
              </a:rPr>
              <a:t>Step 5</a:t>
            </a:r>
            <a:r>
              <a:rPr lang="en">
                <a:solidFill>
                  <a:schemeClr val="dk2"/>
                </a:solidFill>
              </a:rPr>
              <a:t>​: Day 10 - Break Up Email</a:t>
            </a:r>
            <a:endParaRPr>
              <a:solidFill>
                <a:schemeClr val="dk2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2"/>
                </a:solidFill>
              </a:rPr>
              <a:t>Step 6</a:t>
            </a:r>
            <a:r>
              <a:rPr lang="en">
                <a:solidFill>
                  <a:schemeClr val="dk2"/>
                </a:solidFill>
              </a:rPr>
              <a:t>​: Day 11- Phone Call Follow Up #2</a:t>
            </a:r>
            <a:endParaRPr>
              <a:solidFill>
                <a:schemeClr val="dk2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2"/>
                </a:solidFill>
              </a:rPr>
              <a:t>Step 7</a:t>
            </a:r>
            <a:r>
              <a:rPr lang="en">
                <a:solidFill>
                  <a:schemeClr val="dk2"/>
                </a:solidFill>
              </a:rPr>
              <a:t>​: Day 12- Break Up Email</a:t>
            </a:r>
            <a:endParaRPr>
              <a:solidFill>
                <a:schemeClr val="dk2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2"/>
                </a:solidFill>
              </a:rPr>
              <a:t>Step 8</a:t>
            </a:r>
            <a:r>
              <a:rPr lang="en">
                <a:solidFill>
                  <a:schemeClr val="dk2"/>
                </a:solidFill>
              </a:rPr>
              <a:t>​: Day 14 - Phone Call Follow Up #3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Shape 492"/>
          <p:cNvSpPr txBox="1">
            <a:spLocks noGrp="1"/>
          </p:cNvSpPr>
          <p:nvPr>
            <p:ph type="title"/>
          </p:nvPr>
        </p:nvSpPr>
        <p:spPr>
          <a:xfrm>
            <a:off x="463425" y="852550"/>
            <a:ext cx="4045200" cy="7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1</a:t>
            </a:r>
            <a:endParaRPr/>
          </a:p>
        </p:txBody>
      </p:sp>
      <p:sp>
        <p:nvSpPr>
          <p:cNvPr id="493" name="Shape 493"/>
          <p:cNvSpPr txBox="1">
            <a:spLocks noGrp="1"/>
          </p:cNvSpPr>
          <p:nvPr>
            <p:ph type="subTitle" idx="1"/>
          </p:nvPr>
        </p:nvSpPr>
        <p:spPr>
          <a:xfrm>
            <a:off x="492450" y="1589850"/>
            <a:ext cx="40452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Day 1 - Intro Email</a:t>
            </a:r>
            <a:br>
              <a:rPr lang="en"/>
            </a:br>
            <a:endParaRPr/>
          </a:p>
        </p:txBody>
      </p:sp>
      <p:sp>
        <p:nvSpPr>
          <p:cNvPr id="494" name="Shape 494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rgbClr val="F9FCFF"/>
                </a:solidFill>
              </a:rPr>
              <a:t>Email Subject: Came across your website</a:t>
            </a:r>
            <a:endParaRPr sz="1800">
              <a:solidFill>
                <a:srgbClr val="F9FCFF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9FCFF"/>
                </a:solidFill>
              </a:rPr>
              <a:t>Hey {{first_name}},</a:t>
            </a:r>
            <a:endParaRPr sz="1800">
              <a:solidFill>
                <a:srgbClr val="F9FCFF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9FCFF"/>
                </a:solidFill>
              </a:rPr>
              <a:t>I came across your website, read some great customer reviews, and while it looks good I still found some easy opportunities for you to grow your business. Or take your revenue to the next level.</a:t>
            </a:r>
            <a:endParaRPr sz="1800">
              <a:solidFill>
                <a:srgbClr val="F9FCFF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9FCFF"/>
                </a:solidFill>
              </a:rPr>
              <a:t>Let me know which time works best for us to connect and share my findings here: </a:t>
            </a:r>
            <a:br>
              <a:rPr lang="en" sz="1100">
                <a:solidFill>
                  <a:srgbClr val="F9FCFF"/>
                </a:solidFill>
              </a:rPr>
            </a:br>
            <a:r>
              <a:rPr lang="en" sz="1100">
                <a:solidFill>
                  <a:srgbClr val="F9FCFF"/>
                </a:solidFill>
              </a:rPr>
              <a:t>	</a:t>
            </a:r>
            <a:r>
              <a:rPr lang="en" sz="1100" u="sng">
                <a:solidFill>
                  <a:srgbClr val="F9FCFF"/>
                </a:solidFill>
                <a:hlinkClick r:id="rId3"/>
              </a:rPr>
              <a:t>https://calendly.com/andrewbizapps</a:t>
            </a:r>
            <a:endParaRPr sz="1800">
              <a:solidFill>
                <a:srgbClr val="F9FCFF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9FCFF"/>
                </a:solidFill>
              </a:rPr>
              <a:t>I'm just offering free insights on how you rank against your competitors down the street.</a:t>
            </a:r>
            <a:endParaRPr sz="1800">
              <a:solidFill>
                <a:srgbClr val="F9FCFF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9FCFF"/>
                </a:solidFill>
              </a:rPr>
              <a:t>Talk soon. Thanks!</a:t>
            </a:r>
            <a:endParaRPr sz="1800">
              <a:solidFill>
                <a:srgbClr val="F9FCFF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pic>
        <p:nvPicPr>
          <p:cNvPr id="495" name="Shape 495" descr="step-one-email.png"/>
          <p:cNvPicPr preferRelativeResize="0"/>
          <p:nvPr/>
        </p:nvPicPr>
        <p:blipFill rotWithShape="1">
          <a:blip r:embed="rId4">
            <a:alphaModFix/>
          </a:blip>
          <a:srcRect b="4251"/>
          <a:stretch/>
        </p:blipFill>
        <p:spPr>
          <a:xfrm>
            <a:off x="463425" y="2225975"/>
            <a:ext cx="3649348" cy="2917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Shape 500"/>
          <p:cNvSpPr txBox="1">
            <a:spLocks noGrp="1"/>
          </p:cNvSpPr>
          <p:nvPr>
            <p:ph type="title"/>
          </p:nvPr>
        </p:nvSpPr>
        <p:spPr>
          <a:xfrm>
            <a:off x="463425" y="2656088"/>
            <a:ext cx="4045200" cy="72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9FCFF"/>
                </a:solidFill>
              </a:rPr>
              <a:t>Step 2</a:t>
            </a:r>
            <a:endParaRPr>
              <a:solidFill>
                <a:srgbClr val="F9FCFF"/>
              </a:solidFill>
            </a:endParaRPr>
          </a:p>
        </p:txBody>
      </p:sp>
      <p:sp>
        <p:nvSpPr>
          <p:cNvPr id="501" name="Shape 501"/>
          <p:cNvSpPr txBox="1">
            <a:spLocks noGrp="1"/>
          </p:cNvSpPr>
          <p:nvPr>
            <p:ph type="subTitle" idx="4294967295"/>
          </p:nvPr>
        </p:nvSpPr>
        <p:spPr>
          <a:xfrm>
            <a:off x="492450" y="3393388"/>
            <a:ext cx="40452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9FCFF"/>
                </a:solidFill>
              </a:rPr>
              <a:t>Day 3 - Follow-up Email</a:t>
            </a:r>
            <a:endParaRPr>
              <a:solidFill>
                <a:srgbClr val="F9FCFF"/>
              </a:solidFill>
            </a:endParaRPr>
          </a:p>
        </p:txBody>
      </p:sp>
      <p:sp>
        <p:nvSpPr>
          <p:cNvPr id="502" name="Shape 502"/>
          <p:cNvSpPr txBox="1"/>
          <p:nvPr/>
        </p:nvSpPr>
        <p:spPr>
          <a:xfrm>
            <a:off x="4419500" y="106850"/>
            <a:ext cx="4538400" cy="44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Email Subject: Quick Question</a:t>
            </a: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Hi {{first_name}},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I’ve been doing some research on your business and created a free marketing report on how you rank against your local competitors. Here’s basically what I found…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– You have less social media activity that your competition.</a:t>
            </a:r>
            <a:b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– You have less Google &amp; Yelp reviews than your competition.</a:t>
            </a:r>
            <a:b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– You do not have a mobile loyalty program in place.</a:t>
            </a:r>
            <a:b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– You do not have a strong mobile strategy or a mobile app.</a:t>
            </a:r>
            <a:b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 b="1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– Basically you’re losing customers to competitors that do.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This is where I come in to help. I specialize in helping local businesses like yours grow by creating a strategy based on how you compare against your competition.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Would you be open to chatting for 15-minutes this week? Here is my availability: https://calendly.com/andrewbizapps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F7070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Thanks!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1000" b="1">
              <a:solidFill>
                <a:srgbClr val="6F7070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03" name="Shape 503" descr="follow-up-on-dark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858012"/>
            <a:ext cx="3491412" cy="179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508"/>
          <p:cNvSpPr txBox="1">
            <a:spLocks noGrp="1"/>
          </p:cNvSpPr>
          <p:nvPr>
            <p:ph type="title"/>
          </p:nvPr>
        </p:nvSpPr>
        <p:spPr>
          <a:xfrm>
            <a:off x="463425" y="1982900"/>
            <a:ext cx="4045200" cy="7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3</a:t>
            </a:r>
            <a:endParaRPr/>
          </a:p>
        </p:txBody>
      </p:sp>
      <p:sp>
        <p:nvSpPr>
          <p:cNvPr id="509" name="Shape 509"/>
          <p:cNvSpPr txBox="1">
            <a:spLocks noGrp="1"/>
          </p:cNvSpPr>
          <p:nvPr>
            <p:ph type="subTitle" idx="1"/>
          </p:nvPr>
        </p:nvSpPr>
        <p:spPr>
          <a:xfrm>
            <a:off x="492450" y="2720200"/>
            <a:ext cx="40452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Day 5 - Phone Call Follow Up #1</a:t>
            </a:r>
            <a:endParaRPr/>
          </a:p>
        </p:txBody>
      </p:sp>
      <p:pic>
        <p:nvPicPr>
          <p:cNvPr id="510" name="Shape 510" descr="step-3-call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3175" y="412500"/>
            <a:ext cx="3514548" cy="4318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Shape 515"/>
          <p:cNvSpPr txBox="1">
            <a:spLocks noGrp="1"/>
          </p:cNvSpPr>
          <p:nvPr>
            <p:ph type="title"/>
          </p:nvPr>
        </p:nvSpPr>
        <p:spPr>
          <a:xfrm>
            <a:off x="463425" y="2881925"/>
            <a:ext cx="4045200" cy="72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9FCFF"/>
                </a:solidFill>
              </a:rPr>
              <a:t>Step 4</a:t>
            </a:r>
            <a:endParaRPr>
              <a:solidFill>
                <a:srgbClr val="F9FCFF"/>
              </a:solidFill>
            </a:endParaRPr>
          </a:p>
        </p:txBody>
      </p:sp>
      <p:sp>
        <p:nvSpPr>
          <p:cNvPr id="516" name="Shape 516"/>
          <p:cNvSpPr txBox="1">
            <a:spLocks noGrp="1"/>
          </p:cNvSpPr>
          <p:nvPr>
            <p:ph type="subTitle" idx="4294967295"/>
          </p:nvPr>
        </p:nvSpPr>
        <p:spPr>
          <a:xfrm>
            <a:off x="492450" y="3619225"/>
            <a:ext cx="40452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9FCFF"/>
                </a:solidFill>
              </a:rPr>
              <a:t>Day 7 - Follow-up Email</a:t>
            </a:r>
            <a:endParaRPr>
              <a:solidFill>
                <a:srgbClr val="F9FCFF"/>
              </a:solidFill>
            </a:endParaRPr>
          </a:p>
        </p:txBody>
      </p:sp>
      <p:pic>
        <p:nvPicPr>
          <p:cNvPr id="517" name="Shape 517" descr="step-four.png"/>
          <p:cNvPicPr preferRelativeResize="0"/>
          <p:nvPr/>
        </p:nvPicPr>
        <p:blipFill rotWithShape="1">
          <a:blip r:embed="rId3">
            <a:alphaModFix/>
          </a:blip>
          <a:srcRect t="7612" b="7612"/>
          <a:stretch/>
        </p:blipFill>
        <p:spPr>
          <a:xfrm>
            <a:off x="0" y="1083850"/>
            <a:ext cx="3491412" cy="1798076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Shape 518"/>
          <p:cNvSpPr txBox="1"/>
          <p:nvPr/>
        </p:nvSpPr>
        <p:spPr>
          <a:xfrm>
            <a:off x="4461000" y="168150"/>
            <a:ext cx="4490700" cy="48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Email Subject: Haven’t heard back</a:t>
            </a: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Hi {{first_name}},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I’ve been trying to reach you about some research I’ve done on your business and created detailed report on how I could potentially help you grow. So I’d love to go over over this report with you in-person or on the phone if you have some free time.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You'll be really surprised how easily your business can: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– Increase social media activity</a:t>
            </a:r>
            <a:b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– Increase positive online reviews</a:t>
            </a:r>
            <a:b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– Increase local search rankings</a:t>
            </a:r>
            <a:b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– Increase customer loyalty &amp; retention</a:t>
            </a:r>
            <a:b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– Increase your businesses revenue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Do you happen to have 15-minutes this week to connect? Thanks!</a:t>
            </a:r>
            <a:b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PS -- you can instantly schedule a short call with me here: </a:t>
            </a:r>
            <a:r>
              <a:rPr lang="en" sz="1000" u="sng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https://calendly.com/andrewbizapps</a:t>
            </a:r>
            <a:endParaRPr sz="10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1000" b="1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Shape 523"/>
          <p:cNvSpPr txBox="1">
            <a:spLocks noGrp="1"/>
          </p:cNvSpPr>
          <p:nvPr>
            <p:ph type="title"/>
          </p:nvPr>
        </p:nvSpPr>
        <p:spPr>
          <a:xfrm>
            <a:off x="463425" y="3084675"/>
            <a:ext cx="4045200" cy="7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5</a:t>
            </a:r>
            <a:endParaRPr/>
          </a:p>
        </p:txBody>
      </p:sp>
      <p:sp>
        <p:nvSpPr>
          <p:cNvPr id="524" name="Shape 524"/>
          <p:cNvSpPr txBox="1">
            <a:spLocks noGrp="1"/>
          </p:cNvSpPr>
          <p:nvPr>
            <p:ph type="subTitle" idx="1"/>
          </p:nvPr>
        </p:nvSpPr>
        <p:spPr>
          <a:xfrm>
            <a:off x="492450" y="3821975"/>
            <a:ext cx="40452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Day 10 - Break-up Email</a:t>
            </a:r>
            <a:endParaRPr/>
          </a:p>
        </p:txBody>
      </p:sp>
      <p:sp>
        <p:nvSpPr>
          <p:cNvPr id="525" name="Shape 525"/>
          <p:cNvSpPr txBox="1"/>
          <p:nvPr/>
        </p:nvSpPr>
        <p:spPr>
          <a:xfrm>
            <a:off x="4754500" y="44375"/>
            <a:ext cx="4452000" cy="48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Email Subject: Should I stop reaching out?</a:t>
            </a:r>
            <a:endParaRPr sz="10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Hey {{company}},</a:t>
            </a:r>
            <a:endParaRPr sz="10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My name is Andrew and I’m with </a:t>
            </a:r>
            <a:r>
              <a:rPr lang="en" sz="1000" u="sng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Bizness Apps</a:t>
            </a: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0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I’ve tried to reach you a few times over the past week to discuss growing your business with a custom mobile app and share how you rank against your competition but haven’t had too much luck.</a:t>
            </a:r>
            <a:endParaRPr sz="10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This tells me one of three things…</a:t>
            </a:r>
            <a:endParaRPr sz="10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1. You’re not interested</a:t>
            </a:r>
            <a:b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2. You’re still interested but haven’t had time to get back to me yet.</a:t>
            </a:r>
            <a:b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3. You’ve fallen and can’t get up and in that case please let me know and I’ll call 911 for you…</a:t>
            </a:r>
            <a:endParaRPr sz="10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Please let me know which one it is because I’m starting to worry…</a:t>
            </a:r>
            <a:endParaRPr sz="10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PS -- you can instantly schedule a short call with me here: </a:t>
            </a:r>
            <a:r>
              <a:rPr lang="en" sz="1000" u="sng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https://calendly.com/andrewbizapps</a:t>
            </a:r>
            <a:endParaRPr sz="10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26" name="Shape 526" descr="step-five.png"/>
          <p:cNvPicPr preferRelativeResize="0"/>
          <p:nvPr/>
        </p:nvPicPr>
        <p:blipFill rotWithShape="1">
          <a:blip r:embed="rId5">
            <a:alphaModFix/>
          </a:blip>
          <a:srcRect l="7592" r="2977"/>
          <a:stretch/>
        </p:blipFill>
        <p:spPr>
          <a:xfrm>
            <a:off x="540275" y="881125"/>
            <a:ext cx="2182752" cy="2192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Shape 531"/>
          <p:cNvSpPr txBox="1">
            <a:spLocks noGrp="1"/>
          </p:cNvSpPr>
          <p:nvPr>
            <p:ph type="title"/>
          </p:nvPr>
        </p:nvSpPr>
        <p:spPr>
          <a:xfrm>
            <a:off x="463425" y="1982900"/>
            <a:ext cx="4045200" cy="72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9FCFF"/>
                </a:solidFill>
              </a:rPr>
              <a:t>Step 6</a:t>
            </a:r>
            <a:endParaRPr>
              <a:solidFill>
                <a:srgbClr val="F9FCFF"/>
              </a:solidFill>
            </a:endParaRPr>
          </a:p>
        </p:txBody>
      </p:sp>
      <p:sp>
        <p:nvSpPr>
          <p:cNvPr id="532" name="Shape 532"/>
          <p:cNvSpPr txBox="1">
            <a:spLocks noGrp="1"/>
          </p:cNvSpPr>
          <p:nvPr>
            <p:ph type="subTitle" idx="4294967295"/>
          </p:nvPr>
        </p:nvSpPr>
        <p:spPr>
          <a:xfrm>
            <a:off x="492450" y="2720200"/>
            <a:ext cx="40452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9FCFF"/>
                </a:solidFill>
              </a:rPr>
              <a:t>Day 7 - Phone Call Follow Up #2</a:t>
            </a:r>
            <a:endParaRPr>
              <a:solidFill>
                <a:srgbClr val="F9FCFF"/>
              </a:solidFill>
            </a:endParaRPr>
          </a:p>
        </p:txBody>
      </p:sp>
      <p:pic>
        <p:nvPicPr>
          <p:cNvPr id="533" name="Shape 533" descr="phone-call-on-ligh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3175" y="412500"/>
            <a:ext cx="3514548" cy="4318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</Words>
  <PresentationFormat>On-screen Show (16:9)</PresentationFormat>
  <Paragraphs>78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Merriweather Light</vt:lpstr>
      <vt:lpstr>Open Sans SemiBold</vt:lpstr>
      <vt:lpstr>Open Sans Light</vt:lpstr>
      <vt:lpstr>Open Sans</vt:lpstr>
      <vt:lpstr>Nunito Sans</vt:lpstr>
      <vt:lpstr>Simple Light</vt:lpstr>
      <vt:lpstr>Sales Cadence</vt:lpstr>
      <vt:lpstr>78%</vt:lpstr>
      <vt:lpstr>The Bizness Apps Sales Process</vt:lpstr>
      <vt:lpstr>Step 1</vt:lpstr>
      <vt:lpstr>Step 2</vt:lpstr>
      <vt:lpstr>Step 3</vt:lpstr>
      <vt:lpstr>Step 4</vt:lpstr>
      <vt:lpstr>Step 5</vt:lpstr>
      <vt:lpstr>Step 6</vt:lpstr>
      <vt:lpstr>Step 7</vt:lpstr>
      <vt:lpstr>Step 8</vt:lpstr>
      <vt:lpstr>Real Results</vt:lpstr>
      <vt:lpstr>Real Results</vt:lpstr>
      <vt:lpstr>Proven to Work, Action Needed!</vt:lpstr>
      <vt:lpstr>Follow Up  Phone Example </vt:lpstr>
      <vt:lpstr>#1</vt:lpstr>
      <vt:lpstr>Follow Up Calling Best Practices</vt:lpstr>
      <vt:lpstr>Slide 18</vt:lpstr>
    </vt:vector>
  </TitlesOfParts>
  <LinksUpToDate>false</LinksUpToDate>
  <SharedDoc>false</SharedDoc>
  <HyperlinksChanged>false</HyperlinksChanged>
  <AppVersion>12.0257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Cadence</dc:title>
  <cp:lastModifiedBy>Keith Gaytan</cp:lastModifiedBy>
  <cp:revision>1</cp:revision>
  <dcterms:created xsi:type="dcterms:W3CDTF">2018-04-04T02:10:16Z</dcterms:created>
  <dcterms:modified xsi:type="dcterms:W3CDTF">2018-04-04T02:12:31Z</dcterms:modified>
</cp:coreProperties>
</file>